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86" r:id="rId4"/>
    <p:sldId id="287" r:id="rId5"/>
    <p:sldId id="289" r:id="rId6"/>
    <p:sldId id="291" r:id="rId7"/>
    <p:sldId id="294" r:id="rId8"/>
    <p:sldId id="295" r:id="rId9"/>
    <p:sldId id="304" r:id="rId10"/>
    <p:sldId id="305" r:id="rId11"/>
    <p:sldId id="307" r:id="rId12"/>
    <p:sldId id="308" r:id="rId13"/>
    <p:sldId id="311" r:id="rId14"/>
    <p:sldId id="306" r:id="rId15"/>
    <p:sldId id="309" r:id="rId16"/>
    <p:sldId id="310" r:id="rId17"/>
    <p:sldId id="266" r:id="rId18"/>
    <p:sldId id="281" r:id="rId19"/>
    <p:sldId id="292" r:id="rId20"/>
    <p:sldId id="293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13" r:id="rId29"/>
    <p:sldId id="314" r:id="rId30"/>
    <p:sldId id="315" r:id="rId31"/>
    <p:sldId id="316" r:id="rId32"/>
    <p:sldId id="317" r:id="rId33"/>
    <p:sldId id="312" r:id="rId34"/>
    <p:sldId id="265" r:id="rId3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Urcuqui" initials="CU" lastIdx="2" clrIdx="0">
    <p:extLst>
      <p:ext uri="{19B8F6BF-5375-455C-9EA6-DF929625EA0E}">
        <p15:presenceInfo xmlns:p15="http://schemas.microsoft.com/office/powerpoint/2012/main" userId="4cb82a53f40ede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9771D-871E-44E4-AA0A-AD673C5744C3}" type="datetimeFigureOut">
              <a:rPr lang="es-CO" smtClean="0"/>
              <a:t>6/08/2018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9977B-5A33-4428-A91D-A4FED04AB6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7745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6A38-8AF9-4474-AB99-F282E2900231}" type="datetime1">
              <a:rPr lang="es-CO" smtClean="0"/>
              <a:t>6/08/2018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95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937-091A-44C0-85B6-4E4120F9E169}" type="datetime1">
              <a:rPr lang="es-CO" smtClean="0"/>
              <a:t>6/08/2018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7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4EDF-9F37-4538-845F-44C54E437C5C}" type="datetime1">
              <a:rPr lang="es-CO" smtClean="0"/>
              <a:t>6/08/2018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21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B086-0955-4506-98BF-51B70324519F}" type="datetime1">
              <a:rPr lang="es-CO" smtClean="0"/>
              <a:t>6/08/2018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0080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2B7FF-807F-431D-85B2-806AE4A68A98}" type="datetime1">
              <a:rPr lang="es-CO" smtClean="0"/>
              <a:t>6/08/2018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870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3E7B-8779-4847-BB6C-42B776E82F77}" type="datetime1">
              <a:rPr lang="es-CO" smtClean="0"/>
              <a:t>6/08/2018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15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5D0F-807A-4B9F-AB19-158207798EF6}" type="datetime1">
              <a:rPr lang="es-CO" smtClean="0"/>
              <a:t>6/08/2018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030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8C50-0512-49AE-B3B1-4F0064066B72}" type="datetime1">
              <a:rPr lang="es-CO" smtClean="0"/>
              <a:t>6/08/2018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156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2061-93FE-49A3-A075-44EDBA130B4A}" type="datetime1">
              <a:rPr lang="es-CO" smtClean="0"/>
              <a:t>6/08/2018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808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5AD9-A404-479F-986A-B89382580660}" type="datetime1">
              <a:rPr lang="es-CO" smtClean="0"/>
              <a:t>6/08/2018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994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EEA60-9CFB-4C6B-90E8-902328DB353A}" type="datetime1">
              <a:rPr lang="es-CO" smtClean="0"/>
              <a:t>6/08/2018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7103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09B35-DBF2-4EF3-A73B-DF08F1989C59}" type="datetime1">
              <a:rPr lang="es-CO" smtClean="0"/>
              <a:t>6/08/2018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066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TGcdDL_A1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EcKEOa1obU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hBpRBpyxLI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www.mintic.gov.co/portal/604/articles-3705_documento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lcaldiabogota.gov.co/sisjur/normas/Norma1.jsp?i=3449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www.mintic.gov.co/portal/604/articles-3705_documento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www.mintic.gov.co/portal/604/articles-3705_documento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www.mintic.gov.co/portal/604/articles-3705_documento.pdf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fJ02Y689G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imagen puede contener: tex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8800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FCD8E-B232-4FAC-941D-53E25203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10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D78A362-6403-46D0-AB78-BC92F1D1CF8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Investigación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https://lh3.googleusercontent.com/PvEXNQK7Is4EMjaa93p6OTziTaKns43rFMAQZc0Jnu2au6q7gFLSQjAuA5X-IGsDS19iyWsXffJUaI3atWzwhQgyHDtNKOabCowwQnlGQyqrMXtrNMki2uagLoIB5ZO5h1WCt8RxJoqRRN4ktZbj0zef38CVK6jTY4VPi4HiY_CRmuyPyeTscwiDBUVx3jBckpkAWcSyzpD5Assv3VooRLj4eGivvhwVnuH07iUrYV79qwudHggMl1un5yZQ5zwZRp9JThFPhKgGKjXcyogh8gxkSXV53FZ1MB9fbwxXhYknD6x-R5KbLlApoGv4ql_siAI-Zd2Ob8Mqts_HIc_gFxcLpyDdPVoan3Vlhc742KAYW4ev--oQfpJ1JasKZ5Onisr0E3ky7uEDMU6sU79NOA-WuKDGTaooJXbcw1JWvYcAhnVwgu9u3as1rcn2Hmr_fbj3dScy2oddRIlKUIWjtv_Xh2q_43N0b4REVtg5o3TLQbpfI8pGSIN51kYCtLn3-aqHdvoInTaAyW-KgJ1sKNFJjmBj5Bil82Vkmsb0LA9LNwj7hl4q-di5AVn5uIMZ2RwwH5jDhqWbMqjZRLH2YDTZnIBTzAiJnrhI6KX5=w958-h718-no">
            <a:extLst>
              <a:ext uri="{FF2B5EF4-FFF2-40B4-BE49-F238E27FC236}">
                <a16:creationId xmlns:a16="http://schemas.microsoft.com/office/drawing/2014/main" id="{91E6D6FF-9A58-4920-8E1D-8BA1424DC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99" y="1404963"/>
            <a:ext cx="3639128" cy="272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CF3467-354F-4EE1-A7C6-BD133ABE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875" y="1381719"/>
            <a:ext cx="3793211" cy="4681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D2CF4B-5EAC-42E8-9EA7-575E628D7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927" y="1404963"/>
            <a:ext cx="4001548" cy="4861693"/>
          </a:xfrm>
          <a:prstGeom prst="rect">
            <a:avLst/>
          </a:prstGeom>
        </p:spPr>
      </p:pic>
      <p:pic>
        <p:nvPicPr>
          <p:cNvPr id="2052" name="Picture 4" descr="La imagen puede contener: 5 personas, incluido Christian Urcuqui, personas sonriendo, personas de pie e interior">
            <a:extLst>
              <a:ext uri="{FF2B5EF4-FFF2-40B4-BE49-F238E27FC236}">
                <a16:creationId xmlns:a16="http://schemas.microsoft.com/office/drawing/2014/main" id="{455DFA65-7081-4BB7-A19E-E0A0806D6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4155284"/>
            <a:ext cx="3639127" cy="266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039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nline Media 7">
            <a:hlinkClick r:id="" action="ppaction://media"/>
            <a:extLst>
              <a:ext uri="{FF2B5EF4-FFF2-40B4-BE49-F238E27FC236}">
                <a16:creationId xmlns:a16="http://schemas.microsoft.com/office/drawing/2014/main" id="{0E235073-3CF2-4AF8-BBEA-757F9E539A5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4331" y="2278398"/>
            <a:ext cx="6105786" cy="34345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16131-95C4-4D4A-95E7-16C94DB6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11</a:t>
            </a:fld>
            <a:endParaRPr lang="es-CO"/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90D9C4F3-3BBF-487E-B8DE-951FB1F37C35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Investigación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97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3E1C5E55-F1AE-4AAF-9A43-F5EB772993B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31547" y="2055303"/>
            <a:ext cx="7403983" cy="41647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4B0CB-614F-450A-994E-225F4758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12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938EF0B-E5B1-4D2D-9CF7-C77800F4D712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Investigación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4DE52E-A590-48EA-80CE-D890448CF3DD}"/>
              </a:ext>
            </a:extLst>
          </p:cNvPr>
          <p:cNvSpPr/>
          <p:nvPr/>
        </p:nvSpPr>
        <p:spPr>
          <a:xfrm>
            <a:off x="3577586" y="3244334"/>
            <a:ext cx="5036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Red Colombiana de Investigación en Ciberseguridad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0EADAE-DC3F-4124-995B-7E508E01137B}"/>
              </a:ext>
            </a:extLst>
          </p:cNvPr>
          <p:cNvSpPr/>
          <p:nvPr/>
        </p:nvSpPr>
        <p:spPr>
          <a:xfrm>
            <a:off x="852943" y="2798058"/>
            <a:ext cx="33786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Red Colombiana de Investigación en Ciberseguridad (</a:t>
            </a:r>
            <a:r>
              <a:rPr lang="es-CO" sz="25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RedCiC</a:t>
            </a: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4497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ABEF9-D75E-4796-BCA1-A8420CBB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30097-5BF7-4579-B24B-4DF84865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13</a:t>
            </a:fld>
            <a:endParaRPr lang="es-CO"/>
          </a:p>
        </p:txBody>
      </p:sp>
      <p:pic>
        <p:nvPicPr>
          <p:cNvPr id="5" name="Picture 4" descr="La imagen puede contener: texto">
            <a:extLst>
              <a:ext uri="{FF2B5EF4-FFF2-40B4-BE49-F238E27FC236}">
                <a16:creationId xmlns:a16="http://schemas.microsoft.com/office/drawing/2014/main" id="{39B9F8AB-9ABF-4386-9D4D-4AACD6E25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09019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A18F6E1-8C08-4E87-84E7-DEDE6879494B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Investigación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59A697C-3504-48FF-9864-66FDDE5982D4}"/>
              </a:ext>
            </a:extLst>
          </p:cNvPr>
          <p:cNvSpPr/>
          <p:nvPr/>
        </p:nvSpPr>
        <p:spPr>
          <a:xfrm>
            <a:off x="4526285" y="3809599"/>
            <a:ext cx="2114025" cy="42783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8194" name="Picture 2" descr="Resultado de imagen para i2t icesi">
            <a:extLst>
              <a:ext uri="{FF2B5EF4-FFF2-40B4-BE49-F238E27FC236}">
                <a16:creationId xmlns:a16="http://schemas.microsoft.com/office/drawing/2014/main" id="{8C1AB5F2-F118-464A-A703-9B2080970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432" y="3168563"/>
            <a:ext cx="4746625" cy="154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458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2366-2F0C-4BEB-837D-245EA277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23E05-9D13-410A-B796-8613997E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14</a:t>
            </a:fld>
            <a:endParaRPr lang="es-CO"/>
          </a:p>
        </p:txBody>
      </p:sp>
      <p:pic>
        <p:nvPicPr>
          <p:cNvPr id="3074" name="Picture 2" descr="No hay texto alternativo automÃ¡tico disponible.">
            <a:extLst>
              <a:ext uri="{FF2B5EF4-FFF2-40B4-BE49-F238E27FC236}">
                <a16:creationId xmlns:a16="http://schemas.microsoft.com/office/drawing/2014/main" id="{FE5E609B-8DF1-4661-931C-FB24E30E1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3806825"/>
            <a:ext cx="3581400" cy="26860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o hay texto alternativo automÃ¡tico disponible.">
            <a:extLst>
              <a:ext uri="{FF2B5EF4-FFF2-40B4-BE49-F238E27FC236}">
                <a16:creationId xmlns:a16="http://schemas.microsoft.com/office/drawing/2014/main" id="{57E408EB-5939-4014-8963-095D38DE7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692" y="4211349"/>
            <a:ext cx="3103418" cy="2327563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a imagen puede contener: personas sentadas">
            <a:extLst>
              <a:ext uri="{FF2B5EF4-FFF2-40B4-BE49-F238E27FC236}">
                <a16:creationId xmlns:a16="http://schemas.microsoft.com/office/drawing/2014/main" id="{2CA0E7A2-1612-4B73-897B-315FE8DE2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734" y="457488"/>
            <a:ext cx="2414155" cy="3218873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No hay texto alternativo automÃ¡tico disponible.">
            <a:extLst>
              <a:ext uri="{FF2B5EF4-FFF2-40B4-BE49-F238E27FC236}">
                <a16:creationId xmlns:a16="http://schemas.microsoft.com/office/drawing/2014/main" id="{7A3B1FEF-C2C2-46D8-B137-2EB8FC7C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20" y="1251744"/>
            <a:ext cx="5024580" cy="282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254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8A0DD-30EF-4F8C-9528-72C736DA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15</a:t>
            </a:fld>
            <a:endParaRPr lang="es-CO"/>
          </a:p>
        </p:txBody>
      </p:sp>
      <p:sp>
        <p:nvSpPr>
          <p:cNvPr id="5" name="CuadroTexto 7">
            <a:extLst>
              <a:ext uri="{FF2B5EF4-FFF2-40B4-BE49-F238E27FC236}">
                <a16:creationId xmlns:a16="http://schemas.microsoft.com/office/drawing/2014/main" id="{BE981E7C-C9B4-4636-A35D-0DBB4C29C3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Líneas de trabajo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Picture 2" descr="Resultado de imagen para defcon ctf">
            <a:extLst>
              <a:ext uri="{FF2B5EF4-FFF2-40B4-BE49-F238E27FC236}">
                <a16:creationId xmlns:a16="http://schemas.microsoft.com/office/drawing/2014/main" id="{AA1483B1-7BBE-4CF4-9E7F-67419B2DB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6" y="3552691"/>
            <a:ext cx="2936603" cy="160336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sultado de imagen para defcon ctf">
            <a:extLst>
              <a:ext uri="{FF2B5EF4-FFF2-40B4-BE49-F238E27FC236}">
                <a16:creationId xmlns:a16="http://schemas.microsoft.com/office/drawing/2014/main" id="{973199E9-B072-4448-B274-2707471F1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751" y="3552691"/>
            <a:ext cx="3688901" cy="245686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1A86FD-CE83-4A2A-B082-C7E5397D301A}"/>
              </a:ext>
            </a:extLst>
          </p:cNvPr>
          <p:cNvSpPr txBox="1"/>
          <p:nvPr/>
        </p:nvSpPr>
        <p:spPr>
          <a:xfrm>
            <a:off x="1340241" y="2354864"/>
            <a:ext cx="44823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Competencias de ciberseguridad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9D669-B957-4E1B-8C13-2CBC2AA8B78B}"/>
              </a:ext>
            </a:extLst>
          </p:cNvPr>
          <p:cNvSpPr txBox="1"/>
          <p:nvPr/>
        </p:nvSpPr>
        <p:spPr>
          <a:xfrm>
            <a:off x="6798522" y="2032089"/>
            <a:ext cx="542203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Ingeniera Social (2 semanas)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Python (2 semanas)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Preparación CTF - Encriptación (2 semanas)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5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Blockchain</a:t>
            </a: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 (2 semanas)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Preparación CTF – Esteganografía (2 semanas)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Dispositivos para hacking. (2 semanas)</a:t>
            </a:r>
          </a:p>
          <a:p>
            <a:endParaRPr lang="es-CO" sz="25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60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3A59C-7D41-477F-BA9D-E9F4ED64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48FD1-50EA-4D75-8DA8-906AE78D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16</a:t>
            </a:fld>
            <a:endParaRPr lang="es-C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F4489-FEA3-4310-B792-8E253FEB64CB}"/>
              </a:ext>
            </a:extLst>
          </p:cNvPr>
          <p:cNvSpPr txBox="1"/>
          <p:nvPr/>
        </p:nvSpPr>
        <p:spPr>
          <a:xfrm>
            <a:off x="1538877" y="2364101"/>
            <a:ext cx="37611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Semillero de investigación en ciberseguridad</a:t>
            </a:r>
          </a:p>
        </p:txBody>
      </p:sp>
      <p:pic>
        <p:nvPicPr>
          <p:cNvPr id="4098" name="Picture 2" descr="Imagen relacionada">
            <a:extLst>
              <a:ext uri="{FF2B5EF4-FFF2-40B4-BE49-F238E27FC236}">
                <a16:creationId xmlns:a16="http://schemas.microsoft.com/office/drawing/2014/main" id="{7AB71D15-95FB-466A-B8FC-ED438A3136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121" y="4479721"/>
            <a:ext cx="2222304" cy="221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sultado de imagen para cybersecurity research">
            <a:extLst>
              <a:ext uri="{FF2B5EF4-FFF2-40B4-BE49-F238E27FC236}">
                <a16:creationId xmlns:a16="http://schemas.microsoft.com/office/drawing/2014/main" id="{70BF4A09-991E-4FAE-938C-DA6DB4EFB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7" y="3225875"/>
            <a:ext cx="2765015" cy="160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5DFBEC5-B397-4DA8-AE07-870867F0F03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400" b="1">
                <a:solidFill>
                  <a:schemeClr val="bg1"/>
                </a:solidFill>
                <a:latin typeface="Berlin Sans FB Demi" panose="020E0802020502020306" pitchFamily="34" charset="0"/>
              </a:rPr>
              <a:t>Líneas de trabajo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E405CE-AB59-4D3C-8797-D9EBA96C303B}"/>
              </a:ext>
            </a:extLst>
          </p:cNvPr>
          <p:cNvSpPr txBox="1"/>
          <p:nvPr/>
        </p:nvSpPr>
        <p:spPr>
          <a:xfrm>
            <a:off x="6798522" y="2032089"/>
            <a:ext cx="54220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Detección de malware en dispositivos Android.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Detección de páginas web maliciosas.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Detección de ciberataques web.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Seguridad para la inteligencia artificial (Adversarial Machine </a:t>
            </a:r>
            <a:r>
              <a:rPr lang="es-CO" sz="25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Learning</a:t>
            </a: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).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Controles de seguridad para </a:t>
            </a:r>
            <a:r>
              <a:rPr lang="es-CO" sz="25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Defacement</a:t>
            </a:r>
            <a:endParaRPr lang="es-CO" sz="25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s-CO" sz="25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endParaRPr lang="es-CO" sz="25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3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17</a:t>
            </a:fld>
            <a:endParaRPr lang="es-CO"/>
          </a:p>
        </p:txBody>
      </p:sp>
      <p:pic>
        <p:nvPicPr>
          <p:cNvPr id="5122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160" y="2132126"/>
            <a:ext cx="6868886" cy="3782786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Expectativas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969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8D6AA-B1D0-45E1-8D5D-C3001F3B4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Elementos multimedia en línea 4">
            <a:hlinkClick r:id="" action="ppaction://media"/>
            <a:extLst>
              <a:ext uri="{FF2B5EF4-FFF2-40B4-BE49-F238E27FC236}">
                <a16:creationId xmlns:a16="http://schemas.microsoft.com/office/drawing/2014/main" id="{5B17837C-A89C-4114-932E-29C77C8D643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09350" y="0"/>
            <a:ext cx="8992998" cy="6858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EF62AB-0ADF-40B2-A8E6-502170BB5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81427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19</a:t>
            </a:fld>
            <a:endParaRPr lang="es-CO"/>
          </a:p>
        </p:txBody>
      </p:sp>
      <p:pic>
        <p:nvPicPr>
          <p:cNvPr id="614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256" y="2061935"/>
            <a:ext cx="3265715" cy="429441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Expectativas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057" y="1418504"/>
            <a:ext cx="2873829" cy="512040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56554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Presentación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Christian Camilo Urcuqui López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Ing. Sistemas, Magister en Informática y Telecomunicaciones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Big Data Professional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Big Data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Scientist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Grupo de investigación i2t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Líder de investigación y desarrollo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Ciberseguridad y ciencia de datos aplicada 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ccurcuqui@icesi.edu.co</a:t>
            </a: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2156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20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Expectativas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098" name="Picture 2" descr="Resultado de imagen para kali linu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04" y="2084832"/>
            <a:ext cx="6047232" cy="3401568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945" y="2710844"/>
            <a:ext cx="3436885" cy="214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71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21</a:t>
            </a:fld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s-CO" sz="8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8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¿Qué es un hacker?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09718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22</a:t>
            </a:fld>
            <a:endParaRPr lang="es-CO"/>
          </a:p>
        </p:txBody>
      </p:sp>
      <p:pic>
        <p:nvPicPr>
          <p:cNvPr id="1026" name="Picture 2" descr="Resultado de imagen para types of hacker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351" y="2025968"/>
            <a:ext cx="8173298" cy="348865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264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23</a:t>
            </a:fld>
            <a:endParaRPr lang="es-CO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5059680" y="1825625"/>
            <a:ext cx="629412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Disfruta </a:t>
            </a:r>
            <a:r>
              <a:rPr lang="es-CO" sz="3500" b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investigar</a:t>
            </a: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Entusiasta</a:t>
            </a:r>
          </a:p>
          <a:p>
            <a:pPr marL="0" indent="0" algn="ctr">
              <a:buNone/>
            </a:pPr>
            <a:r>
              <a:rPr lang="es-CO" sz="3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Perseverante </a:t>
            </a:r>
          </a:p>
          <a:p>
            <a:pPr marL="0" indent="0" algn="ctr">
              <a:buNone/>
            </a:pPr>
            <a:r>
              <a:rPr lang="es-CO" sz="3500" b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Paciente</a:t>
            </a:r>
          </a:p>
          <a:p>
            <a:pPr marL="0" indent="0" algn="ctr">
              <a:buNone/>
            </a:pPr>
            <a:endParaRPr lang="es-CO" sz="3500" b="1" dirty="0" smtClean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endParaRPr lang="es-CO" sz="3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endParaRPr lang="es-CO" dirty="0"/>
          </a:p>
        </p:txBody>
      </p:sp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098" name="Picture 2" descr="Resultado de imagen para hackers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" y="1831817"/>
            <a:ext cx="5258453" cy="295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262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24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s-CO" sz="8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8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¿Antivirus …</a:t>
            </a:r>
          </a:p>
          <a:p>
            <a:endParaRPr lang="es-CO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838200" y="280098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s-CO" sz="8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8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Antimalware?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8990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25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170" name="Picture 2" descr="Resultado de imagen para malware ty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296" y="1533525"/>
            <a:ext cx="9174244" cy="423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569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26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/>
          </p:nvPr>
        </p:nvGraphicFramePr>
        <p:xfrm>
          <a:off x="2032000" y="2167462"/>
          <a:ext cx="8128000" cy="3262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0851772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2733421"/>
                    </a:ext>
                  </a:extLst>
                </a:gridCol>
              </a:tblGrid>
              <a:tr h="1464206">
                <a:tc>
                  <a:txBody>
                    <a:bodyPr/>
                    <a:lstStyle/>
                    <a:p>
                      <a:pPr algn="ctr"/>
                      <a:r>
                        <a:rPr lang="es-CO" sz="2800" b="1" dirty="0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Virus</a:t>
                      </a:r>
                      <a:endParaRPr lang="es-CO" sz="2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800" b="1" dirty="0" err="1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Worm</a:t>
                      </a:r>
                      <a:endParaRPr lang="es-CO" sz="2800" dirty="0"/>
                    </a:p>
                    <a:p>
                      <a:pPr algn="ctr"/>
                      <a:endParaRPr lang="es-CO" sz="2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819221"/>
                  </a:ext>
                </a:extLst>
              </a:tr>
              <a:tr h="14642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800" b="1" dirty="0" err="1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Rootkit</a:t>
                      </a:r>
                      <a:endParaRPr lang="es-CO" sz="28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800" b="1" dirty="0" err="1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Trojan</a:t>
                      </a:r>
                      <a:r>
                        <a:rPr lang="es-CO" sz="2800" b="1" dirty="0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 </a:t>
                      </a:r>
                      <a:endParaRPr lang="es-CO" sz="2800" dirty="0"/>
                    </a:p>
                    <a:p>
                      <a:pPr algn="ctr"/>
                      <a:endParaRPr lang="es-CO" sz="28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800" b="1" dirty="0" err="1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Dialer</a:t>
                      </a:r>
                      <a:endParaRPr lang="es-CO" sz="2800" b="1" dirty="0">
                        <a:solidFill>
                          <a:schemeClr val="bg1"/>
                        </a:solidFill>
                        <a:latin typeface="Berlin Sans FB Demi" panose="020E0802020502020306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800" b="1" dirty="0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Spyware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800" b="1" dirty="0" err="1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Keylogger</a:t>
                      </a:r>
                      <a:endParaRPr lang="es-CO" sz="2800" dirty="0"/>
                    </a:p>
                    <a:p>
                      <a:pPr algn="ctr"/>
                      <a:endParaRPr lang="es-CO" sz="28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267380"/>
                  </a:ext>
                </a:extLst>
              </a:tr>
            </a:tbl>
          </a:graphicData>
        </a:graphic>
      </p:graphicFrame>
      <p:sp>
        <p:nvSpPr>
          <p:cNvPr id="7" name="Rectángulo 6"/>
          <p:cNvSpPr/>
          <p:nvPr/>
        </p:nvSpPr>
        <p:spPr>
          <a:xfrm>
            <a:off x="2816791" y="5662336"/>
            <a:ext cx="2805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They</a:t>
            </a:r>
            <a:r>
              <a:rPr lang="es-CO" sz="2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require</a:t>
            </a:r>
            <a:r>
              <a:rPr lang="es-CO" sz="2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a host</a:t>
            </a:r>
          </a:p>
        </p:txBody>
      </p:sp>
      <p:sp>
        <p:nvSpPr>
          <p:cNvPr id="8" name="Rectángulo 7"/>
          <p:cNvSpPr/>
          <p:nvPr/>
        </p:nvSpPr>
        <p:spPr>
          <a:xfrm>
            <a:off x="6476844" y="5662335"/>
            <a:ext cx="34483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They</a:t>
            </a:r>
            <a:r>
              <a:rPr lang="es-CO" sz="2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run </a:t>
            </a:r>
            <a:r>
              <a:rPr lang="es-CO" sz="2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independently</a:t>
            </a:r>
            <a:endParaRPr lang="es-CO" sz="2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 rot="16200000">
            <a:off x="-129614" y="4305743"/>
            <a:ext cx="21526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Non-</a:t>
            </a:r>
            <a:r>
              <a:rPr lang="es-CO" sz="2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Spreading</a:t>
            </a:r>
            <a:endParaRPr lang="es-CO" sz="2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 rot="16200000">
            <a:off x="124348" y="2484683"/>
            <a:ext cx="1797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Self-Spreading</a:t>
            </a:r>
            <a:endParaRPr lang="es-CO" sz="2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960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27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838200" y="1346654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s-CO" sz="8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8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¿100% de seguridad?</a:t>
            </a:r>
          </a:p>
          <a:p>
            <a:endParaRPr lang="es-CO" dirty="0"/>
          </a:p>
        </p:txBody>
      </p:sp>
      <p:pic>
        <p:nvPicPr>
          <p:cNvPr id="9218" name="Picture 2" descr="Resultado de imagen para nos destruiran a tod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504" y="3933967"/>
            <a:ext cx="4838096" cy="2721429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050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28</a:t>
            </a:fld>
            <a:endParaRPr lang="es-CO"/>
          </a:p>
        </p:txBody>
      </p:sp>
      <p:pic>
        <p:nvPicPr>
          <p:cNvPr id="3074" name="Picture 2" descr="Resultado de imagen para jedi white h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202882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dark s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1944687"/>
            <a:ext cx="57340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Advertencia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942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29</a:t>
            </a:fld>
            <a:endParaRPr lang="es-CO"/>
          </a:p>
        </p:txBody>
      </p:sp>
      <p:pic>
        <p:nvPicPr>
          <p:cNvPr id="6146" name="Picture 2" descr="Resultado de imagen para hacker in jail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876" y="1979628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Advertencia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630E5BA-3778-408C-81A9-EEC841EDD544}"/>
              </a:ext>
            </a:extLst>
          </p:cNvPr>
          <p:cNvSpPr txBox="1"/>
          <p:nvPr/>
        </p:nvSpPr>
        <p:spPr>
          <a:xfrm>
            <a:off x="7080308" y="1979628"/>
            <a:ext cx="45073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Ley 1273 de 2009</a:t>
            </a:r>
          </a:p>
          <a:p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s-CO" sz="25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4"/>
              </a:rPr>
              <a:t>http://www.alcaldiabogota.gov.co/sisjur/normas/Norma1.jsp?i=34492</a:t>
            </a:r>
            <a:endParaRPr lang="es-CO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53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78D820-7ABC-4140-B424-90234DD9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4109DF-9159-4B16-8F83-18FE5FCE9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11" y="930480"/>
            <a:ext cx="8319689" cy="41598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CD50A63-2B15-488B-857B-291D99DC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00" y="5090324"/>
            <a:ext cx="8308299" cy="1647960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E8E0CC2-5711-42C4-A558-C5D53A4C4367}"/>
              </a:ext>
            </a:extLst>
          </p:cNvPr>
          <p:cNvCxnSpPr/>
          <p:nvPr/>
        </p:nvCxnSpPr>
        <p:spPr>
          <a:xfrm>
            <a:off x="422449" y="6266576"/>
            <a:ext cx="1409351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7991035A-B62E-4476-BBC4-E635845489B9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Oportunidad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730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Artículo 269A: </a:t>
            </a:r>
            <a:r>
              <a:rPr lang="es-MX" b="1" i="1" dirty="0">
                <a:solidFill>
                  <a:schemeClr val="bg1"/>
                </a:solidFill>
              </a:rPr>
              <a:t>Acceso abusivo a un sistema informático</a:t>
            </a:r>
            <a:r>
              <a:rPr lang="es-MX" dirty="0">
                <a:solidFill>
                  <a:schemeClr val="bg1"/>
                </a:solidFill>
              </a:rPr>
              <a:t>. El que, sin autorización o por fuera de lo acordado, acceda en todo o en parte a un sistema informático protegido o no con una medida de seguridad, o se mantenga dentro del mismo en contra de la voluntad de quien tenga el legítimo derecho a excluirlo, incurrirá en </a:t>
            </a:r>
            <a:r>
              <a:rPr lang="es-MX" b="1" dirty="0">
                <a:solidFill>
                  <a:schemeClr val="bg1"/>
                </a:solidFill>
              </a:rPr>
              <a:t>pena de prisión de cuarenta y ocho (48) a noventa y seis (96) meses y en multa de 100 a 1.000 salarios mínimos legales mensuales vigentes</a:t>
            </a:r>
            <a:r>
              <a:rPr lang="es-MX" dirty="0" smtClean="0">
                <a:solidFill>
                  <a:schemeClr val="bg1"/>
                </a:solidFill>
              </a:rPr>
              <a:t>.</a:t>
            </a:r>
          </a:p>
          <a:p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30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Advertencia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Picture 2" descr="Resultado de imagen para hacker in jail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596" y="5236129"/>
            <a:ext cx="2432807" cy="162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419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Artículo 269C: </a:t>
            </a:r>
            <a:r>
              <a:rPr lang="es-MX" b="1" i="1" dirty="0">
                <a:solidFill>
                  <a:schemeClr val="bg1"/>
                </a:solidFill>
              </a:rPr>
              <a:t>Interceptación de datos informáticos</a:t>
            </a:r>
            <a:r>
              <a:rPr lang="es-MX" dirty="0">
                <a:solidFill>
                  <a:schemeClr val="bg1"/>
                </a:solidFill>
              </a:rPr>
              <a:t>. El que, sin orden judicial previa intercepte datos informáticos en su origen, destino o en el interior de un sistema informático, o las emisiones electromagnéticas provenientes de un sistema informático que los transporte incurrirá en </a:t>
            </a:r>
            <a:r>
              <a:rPr lang="es-MX" b="1" dirty="0">
                <a:solidFill>
                  <a:schemeClr val="bg1"/>
                </a:solidFill>
              </a:rPr>
              <a:t>pena de prisión de treinta y seis (36) a setenta y dos (72) meses</a:t>
            </a:r>
            <a:r>
              <a:rPr lang="es-MX" dirty="0">
                <a:solidFill>
                  <a:schemeClr val="bg1"/>
                </a:solidFill>
              </a:rPr>
              <a:t>.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31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Advertencia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8" name="Picture 2" descr="Resultado de imagen para hacker in jail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596" y="5236129"/>
            <a:ext cx="2432807" cy="162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661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Artículo 269G: </a:t>
            </a:r>
            <a:r>
              <a:rPr lang="es-MX" b="1" i="1" dirty="0">
                <a:solidFill>
                  <a:schemeClr val="bg1"/>
                </a:solidFill>
              </a:rPr>
              <a:t>Suplantación de sitios web para capturar datos personales</a:t>
            </a:r>
            <a:r>
              <a:rPr lang="es-MX" dirty="0">
                <a:solidFill>
                  <a:schemeClr val="bg1"/>
                </a:solidFill>
              </a:rPr>
              <a:t>. El que con objeto ilícito y sin estar facultado para ello, diseñe, desarrolle, trafique, venda, ejecute, programe o envíe páginas electrónicas, enlaces o ventanas emergentes, </a:t>
            </a:r>
            <a:r>
              <a:rPr lang="es-MX" b="1" dirty="0">
                <a:solidFill>
                  <a:schemeClr val="bg1"/>
                </a:solidFill>
              </a:rPr>
              <a:t>incurrirá en pena de prisión de cuarenta y ocho (48) a noventa y seis (96) meses y en multa de 100 a 1.000 salarios mínimos legales mensuales vigentes, siempre que la conducta no constituya delito sancionado con pena más grave</a:t>
            </a:r>
            <a:r>
              <a:rPr lang="es-MX" dirty="0">
                <a:solidFill>
                  <a:schemeClr val="bg1"/>
                </a:solidFill>
              </a:rPr>
              <a:t>.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32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Advertencia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" name="Picture 2" descr="Resultado de imagen para hacker in jail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596" y="5236129"/>
            <a:ext cx="2432807" cy="162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302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33</a:t>
            </a:fld>
            <a:endParaRPr lang="es-CO"/>
          </a:p>
        </p:txBody>
      </p:sp>
      <p:pic>
        <p:nvPicPr>
          <p:cNvPr id="1026" name="Picture 2" descr="Resultado de imagen para cybersecurity on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146" y="1550052"/>
            <a:ext cx="6185708" cy="462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028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qfJ02Y689G8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2000" y="2857500"/>
            <a:ext cx="3048000" cy="22860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29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</a:t>
            </a:fld>
            <a:endParaRPr lang="es-CO"/>
          </a:p>
        </p:txBody>
      </p:sp>
      <p:pic>
        <p:nvPicPr>
          <p:cNvPr id="1026" name="Picture 2" descr="La imagen puede contener: 5 personas, interi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0" y="3807585"/>
            <a:ext cx="5154793" cy="291389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 imagen puede contener: 3 personas, personas sentadas, pantalla e interi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0" y="817122"/>
            <a:ext cx="5154793" cy="2915679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274" y="817122"/>
            <a:ext cx="4336339" cy="5666736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8" name="CuadroTexto 7"/>
          <p:cNvSpPr txBox="1"/>
          <p:nvPr/>
        </p:nvSpPr>
        <p:spPr>
          <a:xfrm>
            <a:off x="36952" y="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Presentación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501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</a:t>
            </a:fld>
            <a:endParaRPr lang="es-CO"/>
          </a:p>
        </p:txBody>
      </p:sp>
      <p:pic>
        <p:nvPicPr>
          <p:cNvPr id="2050" name="Picture 2" descr="La imagen puede contener: una o varias personas y multitu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54" y="2063114"/>
            <a:ext cx="5491580" cy="411868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Presentación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2" name="Picture 4" descr="La imagen puede contener: tex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013" y="1202655"/>
            <a:ext cx="3825521" cy="4979144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870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6</a:t>
            </a:fld>
            <a:endParaRPr lang="es-CO"/>
          </a:p>
        </p:txBody>
      </p:sp>
      <p:pic>
        <p:nvPicPr>
          <p:cNvPr id="3074" name="Picture 2" descr="https://scontent.fclo3-1.fna.fbcdn.net/v/t1.0-9/23319369_1609984682356914_1840356274311229552_n.png?oh=b2a9f4dcceb1de8376a8f27d7a74efdd&amp;oe=5AE665C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004" y="1023430"/>
            <a:ext cx="3999690" cy="53329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Presentación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5" y="1541125"/>
            <a:ext cx="5799323" cy="434949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141973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7</a:t>
            </a:fld>
            <a:endParaRPr lang="es-CO"/>
          </a:p>
        </p:txBody>
      </p:sp>
      <p:pic>
        <p:nvPicPr>
          <p:cNvPr id="1026" name="Picture 2" descr="Resultado de imagen para defcon ct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6" y="3552691"/>
            <a:ext cx="2936603" cy="160336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defcon ct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751" y="3552691"/>
            <a:ext cx="3688901" cy="245686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Líneas de trabajo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1410EC-B48F-4C66-989B-B8ABC9DC7210}"/>
              </a:ext>
            </a:extLst>
          </p:cNvPr>
          <p:cNvSpPr txBox="1"/>
          <p:nvPr/>
        </p:nvSpPr>
        <p:spPr>
          <a:xfrm>
            <a:off x="1340241" y="2354864"/>
            <a:ext cx="44823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Competencias de ciberseguridad</a:t>
            </a:r>
          </a:p>
        </p:txBody>
      </p:sp>
      <p:pic>
        <p:nvPicPr>
          <p:cNvPr id="3" name="Picture 2" descr="Resultado de imagen para cybersecurity research">
            <a:extLst>
              <a:ext uri="{FF2B5EF4-FFF2-40B4-BE49-F238E27FC236}">
                <a16:creationId xmlns:a16="http://schemas.microsoft.com/office/drawing/2014/main" id="{855A53E1-9C07-4982-B2C2-2C5A4F762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878" y="3429000"/>
            <a:ext cx="3761182" cy="217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68EF85-3279-4FBB-B66D-030A44BE7D6B}"/>
              </a:ext>
            </a:extLst>
          </p:cNvPr>
          <p:cNvSpPr txBox="1"/>
          <p:nvPr/>
        </p:nvSpPr>
        <p:spPr>
          <a:xfrm>
            <a:off x="7244324" y="2354864"/>
            <a:ext cx="37611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Semillero de investigación en ciberseguridad</a:t>
            </a:r>
          </a:p>
        </p:txBody>
      </p:sp>
    </p:spTree>
    <p:extLst>
      <p:ext uri="{BB962C8B-B14F-4D97-AF65-F5344CB8AC3E}">
        <p14:creationId xmlns:p14="http://schemas.microsoft.com/office/powerpoint/2010/main" val="103684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8</a:t>
            </a:fld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Expectativas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Resultado de imagen para ekopar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1931987"/>
            <a:ext cx="3949700" cy="394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defco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2547937"/>
            <a:ext cx="6048375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081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A22D-597A-4FEC-808A-88C4F723A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FCD8E-B232-4FAC-941D-53E25203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9</a:t>
            </a:fld>
            <a:endParaRPr lang="es-C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F2269-43AF-49EA-93F8-9EC067FE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826" y="2279074"/>
            <a:ext cx="3521213" cy="352121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78A362-6403-46D0-AB78-BC92F1D1CF8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Capture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the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Flags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463B58-E4D8-4D78-B612-345BB4BC5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962" y="2279074"/>
            <a:ext cx="4592577" cy="344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941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293</Words>
  <Application>Microsoft Office PowerPoint</Application>
  <PresentationFormat>Panorámica</PresentationFormat>
  <Paragraphs>120</Paragraphs>
  <Slides>34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0" baseType="lpstr">
      <vt:lpstr>Arial</vt:lpstr>
      <vt:lpstr>Berlin Sans FB</vt:lpstr>
      <vt:lpstr>Berlin Sans FB Demi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Líneas de trabajo</vt:lpstr>
      <vt:lpstr>Presentación de PowerPoint</vt:lpstr>
      <vt:lpstr>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Christian Urcuqui</dc:creator>
  <cp:lastModifiedBy>Christian Urcuqui</cp:lastModifiedBy>
  <cp:revision>62</cp:revision>
  <dcterms:created xsi:type="dcterms:W3CDTF">2017-09-04T21:29:19Z</dcterms:created>
  <dcterms:modified xsi:type="dcterms:W3CDTF">2018-08-06T20:44:39Z</dcterms:modified>
</cp:coreProperties>
</file>